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sldIdLst>
    <p:sldId id="272" r:id="rId2"/>
    <p:sldId id="270" r:id="rId3"/>
    <p:sldId id="274" r:id="rId4"/>
    <p:sldId id="273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35C"/>
    <a:srgbClr val="00A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1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40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48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992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0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6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5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0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3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7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0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EAAF-F6B4-C64C-809D-013B4384260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75E76E-CF42-854B-9D30-008E60240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9C32672A-4951-4C21-BE3B-3670C0065486">
            <a:extLst>
              <a:ext uri="{FF2B5EF4-FFF2-40B4-BE49-F238E27FC236}">
                <a16:creationId xmlns:a16="http://schemas.microsoft.com/office/drawing/2014/main" id="{B0A01501-0236-4E64-83C3-F056A44B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4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718E-ADB4-E745-A5F8-754E81D91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32" y="746632"/>
            <a:ext cx="6402151" cy="54568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800" dirty="0"/>
          </a:p>
          <a:p>
            <a:pPr lvl="0"/>
            <a:r>
              <a:rPr lang="en-GB" sz="2800" dirty="0"/>
              <a:t>Dr Lucy Gilliam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Senior Policy Officer Shipping, Seas At Risk</a:t>
            </a:r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2800" dirty="0"/>
          </a:p>
          <a:p>
            <a:pPr lvl="0"/>
            <a:r>
              <a:rPr lang="en-GB" sz="2800" dirty="0"/>
              <a:t>John Maggs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President, Clean Shipping Coalition</a:t>
            </a:r>
          </a:p>
          <a:p>
            <a:pPr marL="0" indent="0">
              <a:buNone/>
            </a:pPr>
            <a:endParaRPr lang="en-GB" sz="2400" i="1" dirty="0"/>
          </a:p>
          <a:p>
            <a:pPr lvl="0"/>
            <a:r>
              <a:rPr lang="en-GB" sz="2800" dirty="0"/>
              <a:t>Dr Sian Prior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Lead Advisor, Clean Arctic Alliance</a:t>
            </a:r>
          </a:p>
          <a:p>
            <a:pPr marL="0" lvl="0" indent="0">
              <a:buNone/>
            </a:pPr>
            <a:endParaRPr lang="en-GB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904D3-B9FA-3547-9C35-1991A5FE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7453" y="6343076"/>
            <a:ext cx="911939" cy="365125"/>
          </a:xfrm>
        </p:spPr>
        <p:txBody>
          <a:bodyPr/>
          <a:lstStyle/>
          <a:p>
            <a:r>
              <a:rPr lang="it-IT" sz="1100" dirty="0">
                <a:solidFill>
                  <a:schemeClr val="bg1"/>
                </a:solidFill>
              </a:rPr>
              <a:t>17/11/21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1C6AC-F3C0-49FA-A27D-CF5AAB60B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70" y="632569"/>
            <a:ext cx="3221673" cy="2226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1AD2AF-17A9-4840-BE6B-88DC3DB2B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7" y="3625632"/>
            <a:ext cx="3221673" cy="2438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DC154CE-56A2-4755-B325-9EB873A5B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426" y="6060602"/>
            <a:ext cx="1896718" cy="7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2194AC5-B3DA-4BF2-949E-70B06887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6" y="1243631"/>
            <a:ext cx="5961509" cy="41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3D1C3-50CC-4DBA-AA37-27CFF47ADCC7}"/>
              </a:ext>
            </a:extLst>
          </p:cNvPr>
          <p:cNvSpPr txBox="1"/>
          <p:nvPr/>
        </p:nvSpPr>
        <p:spPr>
          <a:xfrm>
            <a:off x="6394905" y="1434570"/>
            <a:ext cx="337194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18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Attention at COP26 was on 2030 climate goals and keeping the 1.5 Degree goal ‘alive’</a:t>
            </a:r>
            <a:endParaRPr lang="en-GB" sz="20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Shipping was visible at COP26 and now must deliver at MEPC 77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Still lack of short term action &amp; commitment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3B73024-DA5A-42BA-AACA-109E4A83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426" y="6060602"/>
            <a:ext cx="1896718" cy="7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5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9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61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AA207D-D7C2-4CA5-98B7-BDFA70EB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472" y="689317"/>
            <a:ext cx="9413448" cy="54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66391A-E154-4337-B44F-862C844CA8BC}"/>
              </a:ext>
            </a:extLst>
          </p:cNvPr>
          <p:cNvSpPr txBox="1"/>
          <p:nvPr/>
        </p:nvSpPr>
        <p:spPr>
          <a:xfrm>
            <a:off x="5303552" y="6377940"/>
            <a:ext cx="65548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https://theicct.org/blog/staff/marine-shipping-imo-ghg-targets-global-sept21</a:t>
            </a:r>
          </a:p>
        </p:txBody>
      </p:sp>
    </p:spTree>
    <p:extLst>
      <p:ext uri="{BB962C8B-B14F-4D97-AF65-F5344CB8AC3E}">
        <p14:creationId xmlns:p14="http://schemas.microsoft.com/office/powerpoint/2010/main" val="384871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C49347-8E96-4D3E-839B-147E6945D16A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Time Up for Black Carbon (BC)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4E6EE-5817-4EB7-9780-6D5EC93A4CCA}"/>
              </a:ext>
            </a:extLst>
          </p:cNvPr>
          <p:cNvSpPr txBox="1"/>
          <p:nvPr/>
        </p:nvSpPr>
        <p:spPr>
          <a:xfrm>
            <a:off x="677334" y="2160590"/>
            <a:ext cx="5220430" cy="370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BC is a powerful, short-lived climate pollutant</a:t>
            </a: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BC emissions from Arctic shipping increased 85% between 2015 – 2019</a:t>
            </a: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Action to reduce BC emissions will improve human health and mitigate climate change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 MEPC 77, IMO Members should adopt a Resolution on BC urging voluntary use of distillate fuel with low aromaticity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ED5508-5569-4102-921B-AC93C075928B}"/>
              </a:ext>
            </a:extLst>
          </p:cNvPr>
          <p:cNvGrpSpPr/>
          <p:nvPr/>
        </p:nvGrpSpPr>
        <p:grpSpPr>
          <a:xfrm>
            <a:off x="6208525" y="2159000"/>
            <a:ext cx="2903320" cy="3702785"/>
            <a:chOff x="6208525" y="2159000"/>
            <a:chExt cx="2903320" cy="37027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FBF77B-33FB-4B70-8DF7-7BAF1B144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525" y="2159000"/>
              <a:ext cx="2903320" cy="370278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4515CF-3691-44B7-B0A9-9D906C3683CA}"/>
                </a:ext>
              </a:extLst>
            </p:cNvPr>
            <p:cNvSpPr/>
            <p:nvPr/>
          </p:nvSpPr>
          <p:spPr>
            <a:xfrm>
              <a:off x="8212476" y="2586335"/>
              <a:ext cx="6030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BC</a:t>
              </a:r>
              <a:endParaRPr lang="en-GB" sz="2400" dirty="0"/>
            </a:p>
          </p:txBody>
        </p:sp>
      </p:grp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1EDEA9C0-4227-4E52-89B0-F28A7CA6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426" y="6060602"/>
            <a:ext cx="1896718" cy="7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1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718E-ADB4-E745-A5F8-754E81D91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44" y="765573"/>
            <a:ext cx="5982164" cy="755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accent1"/>
                </a:solidFill>
                <a:latin typeface="+mj-lt"/>
              </a:rPr>
              <a:t>Questions</a:t>
            </a:r>
            <a:r>
              <a:rPr lang="en-GB" sz="36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GB" sz="3600" dirty="0">
                <a:solidFill>
                  <a:schemeClr val="accent1"/>
                </a:solidFill>
                <a:latin typeface="+mj-lt"/>
              </a:rPr>
              <a:t>for our panel?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9E99E3-07F5-46BF-9157-3A2BCCD5E71E}"/>
              </a:ext>
            </a:extLst>
          </p:cNvPr>
          <p:cNvSpPr txBox="1">
            <a:spLocks/>
          </p:cNvSpPr>
          <p:nvPr/>
        </p:nvSpPr>
        <p:spPr>
          <a:xfrm>
            <a:off x="945544" y="4012606"/>
            <a:ext cx="3112356" cy="75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3600" dirty="0">
                <a:solidFill>
                  <a:schemeClr val="accent1"/>
                </a:solidFill>
                <a:latin typeface="+mj-lt"/>
              </a:rPr>
              <a:t>Contact us:</a:t>
            </a:r>
            <a:endParaRPr lang="en-GB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Subtitle 9">
            <a:extLst>
              <a:ext uri="{FF2B5EF4-FFF2-40B4-BE49-F238E27FC236}">
                <a16:creationId xmlns:a16="http://schemas.microsoft.com/office/drawing/2014/main" id="{CD2C31E5-AC46-4FA2-A588-71643E679531}"/>
              </a:ext>
            </a:extLst>
          </p:cNvPr>
          <p:cNvSpPr txBox="1">
            <a:spLocks/>
          </p:cNvSpPr>
          <p:nvPr/>
        </p:nvSpPr>
        <p:spPr bwMode="gray">
          <a:xfrm>
            <a:off x="945544" y="4783596"/>
            <a:ext cx="8014635" cy="1142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Twitter: 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@CleanArctic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Visit:	 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hfofreearctic.org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cap="none" dirty="0">
                <a:solidFill>
                  <a:schemeClr val="accent1">
                    <a:lumMod val="75000"/>
                  </a:schemeClr>
                </a:solidFill>
              </a:rPr>
              <a:t>Email: 		</a:t>
            </a:r>
            <a:r>
              <a:rPr lang="en-GB" sz="2000" b="1" cap="none" dirty="0">
                <a:solidFill>
                  <a:schemeClr val="accent1">
                    <a:lumMod val="75000"/>
                  </a:schemeClr>
                </a:solidFill>
              </a:rPr>
              <a:t>info@cleanarctic.org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3B3059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2C7FE1-8479-46B0-8674-3B8701DC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133" y="4783596"/>
            <a:ext cx="368443" cy="313499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690C51A4-F8D2-40F0-8F51-F1B2B109D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48" y="-151183"/>
            <a:ext cx="4081670" cy="1632668"/>
          </a:xfrm>
          <a:prstGeom prst="rect">
            <a:avLst/>
          </a:prstGeom>
        </p:spPr>
      </p:pic>
      <p:pic>
        <p:nvPicPr>
          <p:cNvPr id="3080" name="Picture 8" descr="Question Marks Pictures | Download Free Images on Unsplash">
            <a:extLst>
              <a:ext uri="{FF2B5EF4-FFF2-40B4-BE49-F238E27FC236}">
                <a16:creationId xmlns:a16="http://schemas.microsoft.com/office/drawing/2014/main" id="{4D87B5DE-4EFA-44A6-8720-A5FBFB5B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44" y="1481485"/>
            <a:ext cx="4090282" cy="18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827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P">
      <a:dk1>
        <a:srgbClr val="000000"/>
      </a:dk1>
      <a:lt1>
        <a:srgbClr val="FFFFFF"/>
      </a:lt1>
      <a:dk2>
        <a:srgbClr val="536374"/>
      </a:dk2>
      <a:lt2>
        <a:srgbClr val="E7E6E6"/>
      </a:lt2>
      <a:accent1>
        <a:srgbClr val="3D94C4"/>
      </a:accent1>
      <a:accent2>
        <a:srgbClr val="21BDF4"/>
      </a:accent2>
      <a:accent3>
        <a:srgbClr val="09C3A4"/>
      </a:accent3>
      <a:accent4>
        <a:srgbClr val="63E5DA"/>
      </a:accent4>
      <a:accent5>
        <a:srgbClr val="1DDAAE"/>
      </a:accent5>
      <a:accent6>
        <a:srgbClr val="FF6F5D"/>
      </a:accent6>
      <a:hlink>
        <a:srgbClr val="FF6F5D"/>
      </a:hlink>
      <a:folHlink>
        <a:srgbClr val="00A1BA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{EEF4045A-CC83-234F-8A6C-4B68DBA9C5CC}tf10001060</Template>
  <TotalTime>1137</TotalTime>
  <Words>169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Margherita Gagliardi</dc:creator>
  <cp:lastModifiedBy>Sylvette PEPLOWSKI</cp:lastModifiedBy>
  <cp:revision>9</cp:revision>
  <dcterms:created xsi:type="dcterms:W3CDTF">2021-11-09T15:17:42Z</dcterms:created>
  <dcterms:modified xsi:type="dcterms:W3CDTF">2021-11-17T10:57:58Z</dcterms:modified>
</cp:coreProperties>
</file>